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4" r:id="rId9"/>
    <p:sldId id="285" r:id="rId10"/>
    <p:sldId id="271" r:id="rId11"/>
    <p:sldId id="273" r:id="rId12"/>
    <p:sldId id="274" r:id="rId13"/>
    <p:sldId id="275" r:id="rId14"/>
    <p:sldId id="267" r:id="rId15"/>
    <p:sldId id="268" r:id="rId16"/>
    <p:sldId id="270" r:id="rId17"/>
    <p:sldId id="272" r:id="rId18"/>
    <p:sldId id="276" r:id="rId19"/>
    <p:sldId id="277" r:id="rId20"/>
    <p:sldId id="279" r:id="rId21"/>
    <p:sldId id="287" r:id="rId22"/>
    <p:sldId id="281" r:id="rId23"/>
    <p:sldId id="282" r:id="rId24"/>
    <p:sldId id="288" r:id="rId25"/>
    <p:sldId id="289" r:id="rId26"/>
    <p:sldId id="290" r:id="rId27"/>
    <p:sldId id="291" r:id="rId28"/>
    <p:sldId id="292" r:id="rId29"/>
    <p:sldId id="293" r:id="rId30"/>
    <p:sldId id="278" r:id="rId31"/>
    <p:sldId id="308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-2034" y="-8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50ca6f6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50ca6f6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50ca6f6a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a50ca6f6a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50ca6f6a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50ca6f6a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50ca6f6a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a50ca6f6a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50ca6f6a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50ca6f6a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50ca6f6a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50ca6f6a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50ca6f6a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a50ca6f6a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50ca6f6a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50ca6f6a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ag/nphard/" TargetMode="External"/><Relationship Id="rId2" Type="http://schemas.openxmlformats.org/officeDocument/2006/relationships/hyperlink" Target="https://www.geeksforgeeks.org/difference-between-deterministic-and-non-deterministic-algorithm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eeksforgeeks.org/algorithms-gq/np-complete-gq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UNIT- 5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53477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812" y="0"/>
            <a:ext cx="8975188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52388"/>
            <a:ext cx="9143999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9340948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1563" y="-171450"/>
            <a:ext cx="11287126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5" name="Picture 5" descr="Introduction to NP-Completeness - GeeksforGeek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0"/>
            <a:ext cx="879230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4951828"/>
          </a:xfrm>
        </p:spPr>
        <p:txBody>
          <a:bodyPr>
            <a:noAutofit/>
          </a:bodyPr>
          <a:lstStyle/>
          <a:p>
            <a:pPr fontAlgn="base"/>
            <a:r>
              <a:rPr lang="en-IN" sz="22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NP Problem</a:t>
            </a:r>
            <a:r>
              <a:rPr lang="en-IN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NP problems set of problems whose solutions are hard to find but easy to verify and are solved by </a:t>
            </a:r>
            <a:r>
              <a:rPr lang="en-IN" sz="2200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Non-Deterministic Machine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in polynomial time. </a:t>
            </a:r>
          </a:p>
          <a:p>
            <a:pPr fontAlgn="base"/>
            <a:r>
              <a:rPr lang="en-IN" sz="22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NP-Hard Problem</a:t>
            </a:r>
            <a:r>
              <a:rPr lang="en-IN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Problem X is NP-Hard if there is an NP-Complete problem Y, such that Y is reducible to X in polynomial time. NP-Hard problems are as hard as NP-Complete problems. NP-Hard Problem need not be in NP class.</a:t>
            </a:r>
          </a:p>
          <a:p>
            <a:r>
              <a:rPr lang="en-IN" sz="22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NP-Complete Problem</a:t>
            </a:r>
            <a:r>
              <a:rPr lang="en-IN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IN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A problem X is NP-Complete if there is an NP problem Y, such that Y is reducible to X in polynomial time. NP-Complete problems are as hard as NP problems. A problem is NP-Complete if it is a part of both NP and NP-Hard Problem. A non-deterministic  Turing machine can solve NP-Complete problem in polynomial time.</a:t>
            </a:r>
            <a:endParaRPr lang="en-IN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8961120" cy="500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0560"/>
                <a:gridCol w="4480560"/>
              </a:tblGrid>
              <a:tr h="527327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NP-hard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400" b="1" dirty="0">
                          <a:latin typeface="Times New Roman" pitchFamily="18" charset="0"/>
                          <a:cs typeface="Times New Roman" pitchFamily="18" charset="0"/>
                        </a:rPr>
                        <a:t>NP-Complete</a:t>
                      </a:r>
                    </a:p>
                  </a:txBody>
                  <a:tcPr marL="95250" marR="95250" marT="95250" marB="95250" anchor="ctr"/>
                </a:tc>
              </a:tr>
              <a:tr h="134319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>
                          <a:latin typeface="Times New Roman" pitchFamily="18" charset="0"/>
                          <a:cs typeface="Times New Roman" pitchFamily="18" charset="0"/>
                        </a:rPr>
                        <a:t>NP-Hard problems(say X) can be solved if and only if there is a NP-Complete problem(say Y) that can be reducible into X in polynomial time.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>
                          <a:latin typeface="Times New Roman" pitchFamily="18" charset="0"/>
                          <a:cs typeface="Times New Roman" pitchFamily="18" charset="0"/>
                        </a:rPr>
                        <a:t>NP-Complete problems can be solved by a non-deterministic Algorithm/Turing Machine in polynomial time.</a:t>
                      </a:r>
                    </a:p>
                  </a:txBody>
                  <a:tcPr marL="95250" marR="95250" marT="133350" marB="133350" anchor="ctr"/>
                </a:tc>
              </a:tr>
              <a:tr h="845715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 dirty="0">
                          <a:latin typeface="Times New Roman" pitchFamily="18" charset="0"/>
                          <a:cs typeface="Times New Roman" pitchFamily="18" charset="0"/>
                        </a:rPr>
                        <a:t>To solve this problem, it do not have to be in NP 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>
                          <a:latin typeface="Times New Roman" pitchFamily="18" charset="0"/>
                          <a:cs typeface="Times New Roman" pitchFamily="18" charset="0"/>
                        </a:rPr>
                        <a:t>To solve this problem, it must be both NP and NP-hard problems.</a:t>
                      </a:r>
                    </a:p>
                  </a:txBody>
                  <a:tcPr marL="95250" marR="95250" marT="133350" marB="133350" anchor="ctr"/>
                </a:tc>
              </a:tr>
              <a:tr h="596976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>
                          <a:latin typeface="Times New Roman" pitchFamily="18" charset="0"/>
                          <a:cs typeface="Times New Roman" pitchFamily="18" charset="0"/>
                        </a:rPr>
                        <a:t>Do not have to be a Decision problem.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>
                          <a:latin typeface="Times New Roman" pitchFamily="18" charset="0"/>
                          <a:cs typeface="Times New Roman" pitchFamily="18" charset="0"/>
                        </a:rPr>
                        <a:t>It is exclusively a Decision problem.</a:t>
                      </a:r>
                    </a:p>
                  </a:txBody>
                  <a:tcPr marL="95250" marR="95250" marT="133350" marB="133350" anchor="ctr"/>
                </a:tc>
              </a:tr>
              <a:tr h="1343194"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>
                          <a:latin typeface="Times New Roman" pitchFamily="18" charset="0"/>
                          <a:cs typeface="Times New Roman" pitchFamily="18" charset="0"/>
                        </a:rPr>
                        <a:t>Example: Halting problem, Vertex cover problem, etc.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2000" b="0" dirty="0">
                          <a:latin typeface="Times New Roman" pitchFamily="18" charset="0"/>
                          <a:cs typeface="Times New Roman" pitchFamily="18" charset="0"/>
                        </a:rPr>
                        <a:t>Example: Determine whether a graph has a Hamiltonian cycle, Determine whether a Boolean formula is </a:t>
                      </a:r>
                      <a:r>
                        <a:rPr lang="en-IN" sz="2000" b="0" dirty="0" err="1">
                          <a:latin typeface="Times New Roman" pitchFamily="18" charset="0"/>
                          <a:cs typeface="Times New Roman" pitchFamily="18" charset="0"/>
                        </a:rPr>
                        <a:t>satisfiable</a:t>
                      </a:r>
                      <a:r>
                        <a:rPr lang="en-IN" sz="2000" b="0" dirty="0">
                          <a:latin typeface="Times New Roman" pitchFamily="18" charset="0"/>
                          <a:cs typeface="Times New Roman" pitchFamily="18" charset="0"/>
                        </a:rPr>
                        <a:t> or not, Circuit-</a:t>
                      </a:r>
                      <a:r>
                        <a:rPr lang="en-IN" sz="2000" b="0" dirty="0" err="1">
                          <a:latin typeface="Times New Roman" pitchFamily="18" charset="0"/>
                          <a:cs typeface="Times New Roman" pitchFamily="18" charset="0"/>
                        </a:rPr>
                        <a:t>satisfiability</a:t>
                      </a:r>
                      <a:r>
                        <a:rPr lang="en-IN" sz="2000" b="0" dirty="0">
                          <a:latin typeface="Times New Roman" pitchFamily="18" charset="0"/>
                          <a:cs typeface="Times New Roman" pitchFamily="18" charset="0"/>
                        </a:rPr>
                        <a:t> problem, etc.</a:t>
                      </a:r>
                    </a:p>
                  </a:txBody>
                  <a:tcPr marL="95250" marR="95250" marT="133350" marB="1333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Decidable &amp; Undecidable Problems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00" y="1017725"/>
            <a:ext cx="8658225" cy="35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0204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2863" y="0"/>
            <a:ext cx="9229726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Ex: PCP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813420"/>
          </a:xfrm>
        </p:spPr>
        <p:txBody>
          <a:bodyPr>
            <a:normAutofit fontScale="77500" lnSpcReduction="20000"/>
          </a:bodyPr>
          <a:lstStyle/>
          <a:p>
            <a:pPr fontAlgn="base"/>
            <a:endParaRPr lang="en-IN" b="1" dirty="0" smtClean="0"/>
          </a:p>
          <a:p>
            <a:pPr fontAlgn="base"/>
            <a:endParaRPr lang="en-IN" b="1" dirty="0" smtClean="0"/>
          </a:p>
          <a:p>
            <a:pPr fontAlgn="base"/>
            <a:endParaRPr lang="en-IN" b="1" dirty="0" smtClean="0"/>
          </a:p>
          <a:p>
            <a:pPr fontAlgn="base">
              <a:buNone/>
            </a:pPr>
            <a:r>
              <a:rPr lang="en-IN" sz="2300" b="1" dirty="0" smtClean="0">
                <a:latin typeface="Times New Roman" pitchFamily="18" charset="0"/>
                <a:cs typeface="Times New Roman" pitchFamily="18" charset="0"/>
              </a:rPr>
              <a:t>Step-1: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 We will start with tile in which numerator and denominator are starting with same number, so we can start with either 1 or 2. Lets go with </a:t>
            </a:r>
            <a:r>
              <a:rPr lang="en-IN" sz="2300" b="1" dirty="0" smtClean="0">
                <a:latin typeface="Times New Roman" pitchFamily="18" charset="0"/>
                <a:cs typeface="Times New Roman" pitchFamily="18" charset="0"/>
              </a:rPr>
              <a:t>second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 tile, string made by numerator- 10111, string made by denominator is 10.</a:t>
            </a:r>
          </a:p>
          <a:p>
            <a:pPr fontAlgn="base">
              <a:buNone/>
            </a:pPr>
            <a:r>
              <a:rPr lang="en-IN" sz="2300" b="1" dirty="0" smtClean="0">
                <a:latin typeface="Times New Roman" pitchFamily="18" charset="0"/>
                <a:cs typeface="Times New Roman" pitchFamily="18" charset="0"/>
              </a:rPr>
              <a:t>Step-2: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 We need 1s in denominator to match 1s in numerator so we will go with </a:t>
            </a:r>
            <a:r>
              <a:rPr lang="en-IN" sz="2300" b="1" dirty="0" smtClean="0"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 tile, string made by numerator is 10111 1, string made by denominator is 10 111.</a:t>
            </a:r>
          </a:p>
          <a:p>
            <a:pPr fontAlgn="base">
              <a:buNone/>
            </a:pPr>
            <a:r>
              <a:rPr lang="en-IN" sz="2300" b="1" dirty="0" smtClean="0">
                <a:latin typeface="Times New Roman" pitchFamily="18" charset="0"/>
                <a:cs typeface="Times New Roman" pitchFamily="18" charset="0"/>
              </a:rPr>
              <a:t>Step-3: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 There is extra 1 in numerator to match this 1 we will add </a:t>
            </a:r>
            <a:r>
              <a:rPr lang="en-IN" sz="2300" b="1" dirty="0" smtClean="0"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 tile in sequence, string made by numerator is now 10111 1 1, string made by denominator is 10 111 111.</a:t>
            </a:r>
          </a:p>
          <a:p>
            <a:pPr fontAlgn="base">
              <a:buNone/>
            </a:pPr>
            <a:r>
              <a:rPr lang="en-IN" sz="2300" b="1" dirty="0" smtClean="0">
                <a:latin typeface="Times New Roman" pitchFamily="18" charset="0"/>
                <a:cs typeface="Times New Roman" pitchFamily="18" charset="0"/>
              </a:rPr>
              <a:t>Step-4: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 Now there is extra 1 in denominator to match it we will add </a:t>
            </a:r>
            <a:r>
              <a:rPr lang="en-IN" sz="2300" b="1" dirty="0" smtClean="0">
                <a:latin typeface="Times New Roman" pitchFamily="18" charset="0"/>
                <a:cs typeface="Times New Roman" pitchFamily="18" charset="0"/>
              </a:rPr>
              <a:t>third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 tile, string made by numerator is 10111 1 1 10, string made by denominator is 10 111 111 0.</a:t>
            </a:r>
          </a:p>
          <a:p>
            <a:endParaRPr lang="en-IN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8717" y="0"/>
            <a:ext cx="3064632" cy="167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64234"/>
            <a:ext cx="8520600" cy="4104641"/>
          </a:xfrm>
        </p:spPr>
        <p:txBody>
          <a:bodyPr/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b="1" dirty="0" smtClean="0"/>
              <a:t>Final Solution - 2 1 1 3 </a:t>
            </a:r>
          </a:p>
          <a:p>
            <a:r>
              <a:rPr lang="en-IN" dirty="0" smtClean="0"/>
              <a:t>String made by numerators: 101111110 </a:t>
            </a:r>
          </a:p>
          <a:p>
            <a:r>
              <a:rPr lang="en-IN" dirty="0" smtClean="0"/>
              <a:t>String made by denominators: 101111110</a:t>
            </a:r>
            <a:endParaRPr lang="en-IN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4874" y="1945079"/>
            <a:ext cx="316515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292" y="0"/>
            <a:ext cx="3064632" cy="199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068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14288"/>
            <a:ext cx="884872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66688"/>
            <a:ext cx="8975188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82880"/>
            <a:ext cx="8520600" cy="438599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Rules for conversion of MPCP to PCP: </a:t>
            </a:r>
          </a:p>
          <a:p>
            <a:r>
              <a:rPr lang="en-IN" sz="2550" dirty="0" smtClean="0">
                <a:latin typeface="Times New Roman" pitchFamily="18" charset="0"/>
                <a:cs typeface="Times New Roman" pitchFamily="18" charset="0"/>
              </a:rPr>
              <a:t>1. Add a symbol (*) after every string in the list(</a:t>
            </a:r>
            <a:r>
              <a:rPr lang="en-IN" sz="2550" dirty="0" err="1" smtClean="0">
                <a:latin typeface="Times New Roman" pitchFamily="18" charset="0"/>
                <a:cs typeface="Times New Roman" pitchFamily="18" charset="0"/>
              </a:rPr>
              <a:t>wi</a:t>
            </a:r>
            <a:r>
              <a:rPr lang="en-IN" sz="2550" dirty="0" smtClean="0">
                <a:latin typeface="Times New Roman" pitchFamily="18" charset="0"/>
                <a:cs typeface="Times New Roman" pitchFamily="18" charset="0"/>
              </a:rPr>
              <a:t> ) of MPCP. </a:t>
            </a:r>
          </a:p>
          <a:p>
            <a:r>
              <a:rPr lang="en-IN" sz="2550" dirty="0" smtClean="0">
                <a:latin typeface="Times New Roman" pitchFamily="18" charset="0"/>
                <a:cs typeface="Times New Roman" pitchFamily="18" charset="0"/>
              </a:rPr>
              <a:t>2. Add a symbol (*) before every string in the list(xi ) of MPCP. </a:t>
            </a:r>
          </a:p>
          <a:p>
            <a:r>
              <a:rPr lang="en-IN" sz="2550" dirty="0" smtClean="0">
                <a:latin typeface="Times New Roman" pitchFamily="18" charset="0"/>
                <a:cs typeface="Times New Roman" pitchFamily="18" charset="0"/>
              </a:rPr>
              <a:t>3. We need to observe that we will have k+2 indexes after conversion of MPCP to PCP. </a:t>
            </a:r>
          </a:p>
          <a:p>
            <a:pPr lvl="1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1. For instance if we have from 1 in MPCP then we start with 0 in PCP such that list(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yi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) will have a symbol before 1 index list(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yi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) and list(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zi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) will have same as of 1 index value in list(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zi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) </a:t>
            </a:r>
          </a:p>
          <a:p>
            <a:pPr lvl="1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2. Extra Stings in lists are initial and final terminals for identification, i.e.; $ and *$ { list(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yi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) and list(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zi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) } respectively.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92369"/>
            <a:ext cx="8520600" cy="407650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94823"/>
            <a:ext cx="2827606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6592" y="682063"/>
            <a:ext cx="6527408" cy="446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96948"/>
            <a:ext cx="8520600" cy="4371927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PCP is decidable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iff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MPCP is decidable. 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MPCP have a solution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iff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PCP have a solution.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MPCP is decidable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iff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Lu is recursive, where Lu is a language M is Turing machine accepts W string =&gt; ATM is decidable. (Assumption)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53" name="Rectangle 1"/>
          <p:cNvSpPr>
            <a:spLocks noChangeArrowheads="1"/>
          </p:cNvSpPr>
          <p:nvPr/>
        </p:nvSpPr>
        <p:spPr bwMode="auto">
          <a:xfrm rot="10800000" flipV="1">
            <a:off x="5627076" y="241079"/>
            <a:ext cx="343040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problem is considered </a:t>
            </a:r>
            <a:r>
              <a:rPr kumimoji="0" lang="en-US" sz="1800" b="1" i="1" u="sng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Times New Roman" pitchFamily="18" charset="0"/>
                <a:cs typeface="Times New Roman" pitchFamily="18" charset="0"/>
              </a:rPr>
              <a:t>decidable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 or </a:t>
            </a:r>
            <a:r>
              <a:rPr kumimoji="0" lang="en-US" sz="1800" b="1" i="1" u="sng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Times New Roman" pitchFamily="18" charset="0"/>
                <a:cs typeface="Times New Roman" pitchFamily="18" charset="0"/>
              </a:rPr>
              <a:t>recursive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if it can be solved by an </a:t>
            </a:r>
            <a:r>
              <a:rPr kumimoji="0" lang="en-US" sz="1800" b="1" i="1" u="sng" strike="noStrike" cap="none" normalizeH="0" baseline="0" dirty="0" smtClean="0">
                <a:ln>
                  <a:noFill/>
                </a:ln>
                <a:solidFill>
                  <a:srgbClr val="006000"/>
                </a:solidFill>
                <a:effectLst/>
                <a:latin typeface="Times New Roman" pitchFamily="18" charset="0"/>
                <a:cs typeface="Times New Roman" pitchFamily="18" charset="0"/>
              </a:rPr>
              <a:t>algorithm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, a Turing Machine that halts on all inputs after a finite amount of time.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Problems that are not decidable are called </a:t>
            </a:r>
            <a:r>
              <a:rPr lang="en-IN" sz="1800" b="1" i="1" u="sng" dirty="0" err="1" smtClean="0">
                <a:latin typeface="Times New Roman" pitchFamily="18" charset="0"/>
                <a:cs typeface="Times New Roman" pitchFamily="18" charset="0"/>
              </a:rPr>
              <a:t>undecidable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772529"/>
            <a:ext cx="8520600" cy="1505242"/>
          </a:xfrm>
        </p:spPr>
        <p:txBody>
          <a:bodyPr>
            <a:normAutofit/>
          </a:bodyPr>
          <a:lstStyle/>
          <a:p>
            <a:pPr algn="ctr"/>
            <a:r>
              <a:rPr lang="en-IN" sz="4000" dirty="0" smtClean="0">
                <a:latin typeface="Times New Roman" pitchFamily="18" charset="0"/>
                <a:cs typeface="Times New Roman" pitchFamily="18" charset="0"/>
              </a:rPr>
              <a:t>SAT</a:t>
            </a:r>
            <a:endParaRPr lang="en-IN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3" y="0"/>
            <a:ext cx="9096375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678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2575" cy="492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3" y="0"/>
            <a:ext cx="8943975" cy="51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1625" cy="63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0"/>
            <a:ext cx="8963025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3" y="1"/>
            <a:ext cx="90963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8" y="319088"/>
            <a:ext cx="91154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00" y="86750"/>
            <a:ext cx="8812126" cy="48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3" y="461963"/>
            <a:ext cx="89820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3" y="1"/>
            <a:ext cx="8982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2888"/>
            <a:ext cx="951547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1"/>
            <a:ext cx="90201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0"/>
            <a:ext cx="8982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204788"/>
            <a:ext cx="9058275" cy="493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173525"/>
            <a:ext cx="85206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497016" y="1167618"/>
            <a:ext cx="60139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A problem is </a:t>
            </a:r>
            <a:r>
              <a:rPr lang="en-IN" sz="1800" b="1" i="1" u="sng" dirty="0" smtClean="0">
                <a:latin typeface="Times New Roman" pitchFamily="18" charset="0"/>
                <a:cs typeface="Times New Roman" pitchFamily="18" charset="0"/>
              </a:rPr>
              <a:t>recursively enumerable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 (RE) 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1800" i="1" u="sng" dirty="0" err="1" smtClean="0">
                <a:latin typeface="Times New Roman" pitchFamily="18" charset="0"/>
                <a:cs typeface="Times New Roman" pitchFamily="18" charset="0"/>
              </a:rPr>
              <a:t>semidecidable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 or </a:t>
            </a:r>
            <a:r>
              <a:rPr lang="en-IN" sz="1800" i="1" u="sng" dirty="0" smtClean="0">
                <a:latin typeface="Times New Roman" pitchFamily="18" charset="0"/>
                <a:cs typeface="Times New Roman" pitchFamily="18" charset="0"/>
              </a:rPr>
              <a:t>partially decidable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) if there exists a Turing machine that solves the problem in a finite time when the answer to the problem instance is “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true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” but might not halt in some case when the answer is “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false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”.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75"/>
            <a:ext cx="914400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89170"/>
            <a:ext cx="9144000" cy="91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39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Undecidable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Problem about Turing Machine</a:t>
            </a:r>
            <a:br>
              <a:rPr lang="en-IN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520505"/>
            <a:ext cx="8520600" cy="4048370"/>
          </a:xfrm>
        </p:spPr>
        <p:txBody>
          <a:bodyPr>
            <a:noAutofit/>
          </a:bodyPr>
          <a:lstStyle/>
          <a:p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Reduction is a technique in which if a problem </a:t>
            </a:r>
            <a:r>
              <a:rPr lang="en-IN" sz="2100" b="1" dirty="0" smtClean="0">
                <a:latin typeface="Times New Roman" pitchFamily="18" charset="0"/>
                <a:cs typeface="Times New Roman" pitchFamily="18" charset="0"/>
              </a:rPr>
              <a:t>P1 is reduced to a problem P2</a:t>
            </a: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 then any solution of </a:t>
            </a:r>
            <a:r>
              <a:rPr lang="en-IN" sz="2100" b="1" dirty="0" smtClean="0">
                <a:latin typeface="Times New Roman" pitchFamily="18" charset="0"/>
                <a:cs typeface="Times New Roman" pitchFamily="18" charset="0"/>
              </a:rPr>
              <a:t>P2 solves P1</a:t>
            </a: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An algorithm to convert an </a:t>
            </a:r>
            <a:r>
              <a:rPr lang="en-IN" sz="2100" b="1" dirty="0" smtClean="0">
                <a:latin typeface="Times New Roman" pitchFamily="18" charset="0"/>
                <a:cs typeface="Times New Roman" pitchFamily="18" charset="0"/>
              </a:rPr>
              <a:t>instance of a problem P1 </a:t>
            </a: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to an instance of a </a:t>
            </a:r>
            <a:r>
              <a:rPr lang="en-IN" sz="2100" b="1" dirty="0" smtClean="0">
                <a:latin typeface="Times New Roman" pitchFamily="18" charset="0"/>
                <a:cs typeface="Times New Roman" pitchFamily="18" charset="0"/>
              </a:rPr>
              <a:t>problem P2 </a:t>
            </a: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that have the same answer then it is called </a:t>
            </a:r>
            <a:r>
              <a:rPr lang="en-IN" sz="2100" b="1" dirty="0" smtClean="0">
                <a:latin typeface="Times New Roman" pitchFamily="18" charset="0"/>
                <a:cs typeface="Times New Roman" pitchFamily="18" charset="0"/>
              </a:rPr>
              <a:t>as P1 reduced P2</a:t>
            </a: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Hence </a:t>
            </a:r>
            <a:r>
              <a:rPr lang="en-IN" sz="2100" b="1" dirty="0" smtClean="0">
                <a:latin typeface="Times New Roman" pitchFamily="18" charset="0"/>
                <a:cs typeface="Times New Roman" pitchFamily="18" charset="0"/>
              </a:rPr>
              <a:t>if P1 is not recursive then P2 is also not recursive</a:t>
            </a: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Similarly, </a:t>
            </a:r>
            <a:r>
              <a:rPr lang="en-IN" sz="2100" b="1" dirty="0" smtClean="0">
                <a:latin typeface="Times New Roman" pitchFamily="18" charset="0"/>
                <a:cs typeface="Times New Roman" pitchFamily="18" charset="0"/>
              </a:rPr>
              <a:t>if P1 is not recursively enumerable </a:t>
            </a: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then </a:t>
            </a:r>
            <a:r>
              <a:rPr lang="en-IN" sz="2100" b="1" dirty="0" smtClean="0">
                <a:latin typeface="Times New Roman" pitchFamily="18" charset="0"/>
                <a:cs typeface="Times New Roman" pitchFamily="18" charset="0"/>
              </a:rPr>
              <a:t>P2 also is not recursively enumerable.</a:t>
            </a:r>
          </a:p>
          <a:p>
            <a:pPr>
              <a:buNone/>
            </a:pPr>
            <a:r>
              <a:rPr lang="en-IN" sz="2100" b="1" i="1" dirty="0" smtClean="0">
                <a:latin typeface="Times New Roman" pitchFamily="18" charset="0"/>
                <a:cs typeface="Times New Roman" pitchFamily="18" charset="0"/>
              </a:rPr>
              <a:t>Theorem: if P1 is reduced to P2 then</a:t>
            </a:r>
          </a:p>
          <a:p>
            <a:pPr>
              <a:buNone/>
            </a:pPr>
            <a:r>
              <a:rPr lang="en-IN" sz="2100" b="1" i="1" dirty="0" smtClean="0">
                <a:latin typeface="Times New Roman" pitchFamily="18" charset="0"/>
                <a:cs typeface="Times New Roman" pitchFamily="18" charset="0"/>
              </a:rPr>
              <a:t>If P1 is </a:t>
            </a:r>
            <a:r>
              <a:rPr lang="en-IN" sz="2100" b="1" i="1" dirty="0" err="1" smtClean="0">
                <a:latin typeface="Times New Roman" pitchFamily="18" charset="0"/>
                <a:cs typeface="Times New Roman" pitchFamily="18" charset="0"/>
              </a:rPr>
              <a:t>undecidable</a:t>
            </a:r>
            <a:r>
              <a:rPr lang="en-IN" sz="2100" b="1" i="1" dirty="0" smtClean="0">
                <a:latin typeface="Times New Roman" pitchFamily="18" charset="0"/>
                <a:cs typeface="Times New Roman" pitchFamily="18" charset="0"/>
              </a:rPr>
              <a:t>, then P2 is also </a:t>
            </a:r>
            <a:r>
              <a:rPr lang="en-IN" sz="2100" b="1" i="1" dirty="0" err="1" smtClean="0">
                <a:latin typeface="Times New Roman" pitchFamily="18" charset="0"/>
                <a:cs typeface="Times New Roman" pitchFamily="18" charset="0"/>
              </a:rPr>
              <a:t>undecidable</a:t>
            </a:r>
            <a:r>
              <a:rPr lang="en-IN" sz="2100" b="1" i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IN" sz="2100" b="1" i="1" dirty="0" smtClean="0">
                <a:latin typeface="Times New Roman" pitchFamily="18" charset="0"/>
                <a:cs typeface="Times New Roman" pitchFamily="18" charset="0"/>
              </a:rPr>
              <a:t>If P1 is non-RE, then P2 is also non-RE</a:t>
            </a:r>
            <a:r>
              <a:rPr lang="en-IN" sz="2100" i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sz="2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51435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Proof:</a:t>
            </a:r>
          </a:p>
          <a:p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Consider an instance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w of P1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Then construct an algorithm such that the algorithm takes instance w as input and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converts 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it into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another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 instance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x of P2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Then apply that algorithm to check whether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x is in P2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If the algorithm answer '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yes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' then that means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x is in P2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, similarly we can also say that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w is in P1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Since we have obtained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P2 after reduction of P1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Similarly if algorithm answer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'no'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 then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x is not in P2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, that also means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w is not in P1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This proves that if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P1 is </a:t>
            </a:r>
            <a:r>
              <a:rPr lang="en-IN" sz="1900" b="1" dirty="0" err="1" smtClean="0">
                <a:latin typeface="Times New Roman" pitchFamily="18" charset="0"/>
                <a:cs typeface="Times New Roman" pitchFamily="18" charset="0"/>
              </a:rPr>
              <a:t>undecidable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, then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P2 is also </a:t>
            </a:r>
            <a:r>
              <a:rPr lang="en-IN" sz="1900" b="1" dirty="0" err="1" smtClean="0">
                <a:latin typeface="Times New Roman" pitchFamily="18" charset="0"/>
                <a:cs typeface="Times New Roman" pitchFamily="18" charset="0"/>
              </a:rPr>
              <a:t>undecidable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Assume that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P1 is non-RE but P2 is RE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Construct an algorithm to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reduce P1 to P2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, but by this algorithm,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P2 will be recognized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That means there will be a Turing machine that says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'yes' if the input is P2 but may or may not halt for the input which is not in P2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Convert an instance of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w in P1 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to an instance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x in P2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Then apply a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TM to check whether x is in P2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If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x is accepted that also means w is accepted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This procedure describes a TM whose language is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P1 if w is in P1 then x is also in P2 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if w is not in P1 then x is also not in P2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 This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proves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 that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if P1 is non-RE then P2 is also non-RE</a:t>
            </a:r>
            <a:r>
              <a:rPr lang="en-IN" sz="1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en-IN" sz="19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696</Words>
  <Application>Microsoft Office PowerPoint</Application>
  <PresentationFormat>On-screen Show (16:9)</PresentationFormat>
  <Paragraphs>56</Paragraphs>
  <Slides>45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Simple Light</vt:lpstr>
      <vt:lpstr>UNIT- 5</vt:lpstr>
      <vt:lpstr>Decidable &amp; Undecidable Problems</vt:lpstr>
      <vt:lpstr>Slide 3</vt:lpstr>
      <vt:lpstr>Slide 4</vt:lpstr>
      <vt:lpstr>Slide 5</vt:lpstr>
      <vt:lpstr>Slide 6</vt:lpstr>
      <vt:lpstr>Slide 7</vt:lpstr>
      <vt:lpstr>Undecidable Problem about Turing Machine  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Ex: PCP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SAT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UNIT- 5</dc:title>
  <dc:creator>Bhargavi</dc:creator>
  <cp:lastModifiedBy>Bhargavi</cp:lastModifiedBy>
  <cp:revision>9</cp:revision>
  <dcterms:modified xsi:type="dcterms:W3CDTF">2023-12-20T05:42:24Z</dcterms:modified>
</cp:coreProperties>
</file>